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84" r:id="rId4"/>
    <p:sldId id="258" r:id="rId5"/>
    <p:sldId id="260" r:id="rId6"/>
    <p:sldId id="261" r:id="rId7"/>
    <p:sldId id="263" r:id="rId8"/>
    <p:sldId id="262" r:id="rId9"/>
    <p:sldId id="259" r:id="rId10"/>
    <p:sldId id="265" r:id="rId11"/>
    <p:sldId id="266" r:id="rId12"/>
    <p:sldId id="285" r:id="rId13"/>
    <p:sldId id="264" r:id="rId14"/>
    <p:sldId id="267" r:id="rId15"/>
    <p:sldId id="268" r:id="rId16"/>
    <p:sldId id="269" r:id="rId17"/>
    <p:sldId id="270" r:id="rId18"/>
    <p:sldId id="286" r:id="rId19"/>
    <p:sldId id="287" r:id="rId20"/>
    <p:sldId id="288" r:id="rId21"/>
    <p:sldId id="289" r:id="rId22"/>
    <p:sldId id="290" r:id="rId23"/>
    <p:sldId id="291" r:id="rId24"/>
    <p:sldId id="278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6A785A-1F8E-4352-8B70-038F825BC4A2}">
  <a:tblStyle styleId="{946A785A-1F8E-4352-8B70-038F825BC4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1" d="100"/>
          <a:sy n="141" d="100"/>
        </p:scale>
        <p:origin x="66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16833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984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589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963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545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300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247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988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658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830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456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928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24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194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086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062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588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0275" y="2175625"/>
            <a:ext cx="3879000" cy="28704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4072" y="2340786"/>
            <a:ext cx="3879000" cy="262908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A4BC"/>
              </a:buClr>
              <a:buSzPts val="3200"/>
              <a:buChar char="●"/>
              <a:defRPr sz="3200">
                <a:solidFill>
                  <a:srgbClr val="A7A4BC"/>
                </a:solidFill>
              </a:defRPr>
            </a:lvl1pPr>
            <a:lvl2pPr marL="914400" lvl="1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2pPr>
            <a:lvl3pPr marL="1371600" lvl="2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3pPr>
            <a:lvl4pPr marL="1828800" lvl="3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>
                <a:solidFill>
                  <a:srgbClr val="A7A4BC"/>
                </a:solidFill>
              </a:defRPr>
            </a:lvl4pPr>
            <a:lvl5pPr marL="2286000" lvl="4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5pPr>
            <a:lvl6pPr marL="2743200" lvl="5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6pPr>
            <a:lvl7pPr marL="3200400" lvl="6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>
                <a:solidFill>
                  <a:srgbClr val="A7A4BC"/>
                </a:solidFill>
              </a:defRPr>
            </a:lvl7pPr>
            <a:lvl8pPr marL="3657600" lvl="7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8pPr>
            <a:lvl9pPr marL="4114800" lvl="8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390571" y="571075"/>
            <a:ext cx="648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9600" b="1">
              <a:solidFill>
                <a:srgbClr val="A7D86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9349" y="2301324"/>
            <a:ext cx="3702249" cy="2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 mask">
  <p:cSld name="TITLE_AND_BODY_1">
    <p:bg>
      <p:bgPr>
        <a:solidFill>
          <a:srgbClr val="A7D86D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6"/>
          <p:cNvGrpSpPr/>
          <p:nvPr/>
        </p:nvGrpSpPr>
        <p:grpSpPr>
          <a:xfrm>
            <a:off x="-144" y="4104"/>
            <a:ext cx="9144000" cy="5143488"/>
            <a:chOff x="238125" y="848325"/>
            <a:chExt cx="7143750" cy="4018350"/>
          </a:xfrm>
        </p:grpSpPr>
        <p:sp>
          <p:nvSpPr>
            <p:cNvPr id="28" name="Google Shape;28;p6"/>
            <p:cNvSpPr/>
            <p:nvPr/>
          </p:nvSpPr>
          <p:spPr>
            <a:xfrm>
              <a:off x="238125" y="848325"/>
              <a:ext cx="7143750" cy="4018350"/>
            </a:xfrm>
            <a:custGeom>
              <a:avLst/>
              <a:gdLst/>
              <a:ahLst/>
              <a:cxnLst/>
              <a:rect l="l" t="t" r="r" b="b"/>
              <a:pathLst>
                <a:path w="285750" h="160734" extrusionOk="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6"/>
            <p:cNvSpPr/>
            <p:nvPr/>
          </p:nvSpPr>
          <p:spPr>
            <a:xfrm>
              <a:off x="238125" y="848325"/>
              <a:ext cx="7143750" cy="4018350"/>
            </a:xfrm>
            <a:custGeom>
              <a:avLst/>
              <a:gdLst/>
              <a:ahLst/>
              <a:cxnLst/>
              <a:rect l="l" t="t" r="r" b="b"/>
              <a:pathLst>
                <a:path w="285750" h="160734" extrusionOk="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57200" y="1425175"/>
            <a:ext cx="3101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457200" y="2419350"/>
            <a:ext cx="3101400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58204" y="2372421"/>
            <a:ext cx="3533400" cy="2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993928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illustration">
  <p:cSld name="TITLE_ONLY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683568" y="1059582"/>
            <a:ext cx="7486600" cy="12272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4000" dirty="0" smtClean="0"/>
              <a:t>Pengenalan Teknologi Informasi (PTI)</a:t>
            </a:r>
            <a:endParaRPr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9592" y="278777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uli"/>
              </a:rPr>
              <a:t>Introduction to Information Technology</a:t>
            </a:r>
            <a:endParaRPr lang="en-US" sz="2000" u="sng" dirty="0">
              <a:latin typeface="Mul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15000" t="-6000" r="-15000" b="-25000"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457200" y="1882375"/>
            <a:ext cx="3101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Did you know?</a:t>
            </a:r>
            <a:endParaRPr dirty="0"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457200" y="2876550"/>
            <a:ext cx="3101400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/>
              <a:t>Apa Itu Teknologi?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/>
              <a:t>Apa itu Informasi?</a:t>
            </a:r>
            <a:endParaRPr sz="1800"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title" idx="4294967295"/>
          </p:nvPr>
        </p:nvSpPr>
        <p:spPr>
          <a:xfrm>
            <a:off x="1571736" y="2067694"/>
            <a:ext cx="6024600" cy="1728192"/>
          </a:xfrm>
          <a:prstGeom prst="rect">
            <a:avLst/>
          </a:prstGeom>
          <a:solidFill>
            <a:schemeClr val="bg1">
              <a:lumMod val="95000"/>
              <a:alpha val="61000"/>
            </a:schemeClr>
          </a:solidFill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dirty="0" smtClean="0">
                <a:solidFill>
                  <a:schemeClr val="tx1"/>
                </a:solidFill>
              </a:rPr>
              <a:t>TEKNOLOGI</a:t>
            </a:r>
            <a:br>
              <a:rPr lang="en-US" sz="5400" b="0" dirty="0" smtClean="0">
                <a:solidFill>
                  <a:schemeClr val="tx1"/>
                </a:solidFill>
              </a:rPr>
            </a:br>
            <a:r>
              <a:rPr lang="en-US" sz="2400" b="0" dirty="0" err="1" smtClean="0">
                <a:solidFill>
                  <a:schemeClr val="tx1"/>
                </a:solidFill>
              </a:rPr>
              <a:t>alat</a:t>
            </a:r>
            <a:r>
              <a:rPr lang="en-US" sz="2400" b="0" dirty="0" smtClean="0">
                <a:solidFill>
                  <a:schemeClr val="tx1"/>
                </a:solidFill>
              </a:rPr>
              <a:t> yang </a:t>
            </a:r>
            <a:r>
              <a:rPr lang="en-US" sz="2400" b="0" dirty="0" err="1" smtClean="0">
                <a:solidFill>
                  <a:schemeClr val="tx1"/>
                </a:solidFill>
              </a:rPr>
              <a:t>digunakan</a:t>
            </a:r>
            <a:r>
              <a:rPr lang="en-US" sz="2400" b="0" dirty="0" smtClean="0">
                <a:solidFill>
                  <a:schemeClr val="tx1"/>
                </a:solidFill>
              </a:rPr>
              <a:t> </a:t>
            </a:r>
            <a:r>
              <a:rPr lang="en-US" sz="2400" b="0" dirty="0" err="1" smtClean="0">
                <a:solidFill>
                  <a:schemeClr val="tx1"/>
                </a:solidFill>
              </a:rPr>
              <a:t>untuk</a:t>
            </a:r>
            <a:r>
              <a:rPr lang="en-US" sz="2400" b="0" dirty="0" smtClean="0">
                <a:solidFill>
                  <a:schemeClr val="tx1"/>
                </a:solidFill>
              </a:rPr>
              <a:t> </a:t>
            </a:r>
            <a:r>
              <a:rPr lang="en-US" sz="2400" b="0" dirty="0" err="1" smtClean="0">
                <a:solidFill>
                  <a:schemeClr val="tx1"/>
                </a:solidFill>
              </a:rPr>
              <a:t>meringankan</a:t>
            </a:r>
            <a:r>
              <a:rPr lang="en-US" sz="2400" b="0" dirty="0" smtClean="0">
                <a:solidFill>
                  <a:schemeClr val="tx1"/>
                </a:solidFill>
              </a:rPr>
              <a:t> </a:t>
            </a:r>
            <a:r>
              <a:rPr lang="en-US" sz="2400" b="0" dirty="0" err="1" smtClean="0">
                <a:solidFill>
                  <a:schemeClr val="tx1"/>
                </a:solidFill>
              </a:rPr>
              <a:t>pekerjaan</a:t>
            </a:r>
            <a:r>
              <a:rPr lang="en-US" sz="2400" b="0" dirty="0" smtClean="0">
                <a:solidFill>
                  <a:schemeClr val="tx1"/>
                </a:solidFill>
              </a:rPr>
              <a:t> </a:t>
            </a:r>
            <a:r>
              <a:rPr lang="en-US" sz="2400" b="0" dirty="0" err="1" smtClean="0">
                <a:solidFill>
                  <a:schemeClr val="tx1"/>
                </a:solidFill>
              </a:rPr>
              <a:t>manusia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50" name="Google Shape;150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0" y="170765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en-US" sz="4800" dirty="0"/>
              <a:t>Apa itu Informasi?</a:t>
            </a:r>
          </a:p>
        </p:txBody>
      </p:sp>
    </p:spTree>
    <p:extLst>
      <p:ext uri="{BB962C8B-B14F-4D97-AF65-F5344CB8AC3E}">
        <p14:creationId xmlns:p14="http://schemas.microsoft.com/office/powerpoint/2010/main" val="397812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Proses mendapatkan Informasi</a:t>
            </a:r>
            <a:endParaRPr dirty="0"/>
          </a:p>
        </p:txBody>
      </p:sp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smtClean="0"/>
              <a:t>Data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Kumpulan data yang diperoleh dari pengamatan.</a:t>
            </a:r>
            <a:endParaRPr dirty="0"/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2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err="1" smtClean="0"/>
              <a:t>Pengolahan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Proses mengolah kumpulan data kedalam kategori masing-masing dan menganalisis berdasarkan kebuthun.</a:t>
            </a:r>
            <a:endParaRPr dirty="0"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3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err="1" smtClean="0"/>
              <a:t>Informasi</a:t>
            </a:r>
            <a:endParaRPr b="1" dirty="0"/>
          </a:p>
          <a:p>
            <a:pPr marL="0" lvl="0" indent="0">
              <a:buNone/>
            </a:pP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pengolahan</a:t>
            </a:r>
            <a:r>
              <a:rPr lang="en-US" dirty="0" smtClean="0"/>
              <a:t> data yang </a:t>
            </a:r>
            <a:r>
              <a:rPr lang="en-US" dirty="0" err="1" smtClean="0"/>
              <a:t>sudah</a:t>
            </a:r>
            <a:r>
              <a:rPr lang="en-US" dirty="0" smtClean="0"/>
              <a:t> di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kedalam</a:t>
            </a:r>
            <a:r>
              <a:rPr lang="en-US" dirty="0" smtClean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</a:t>
            </a:r>
            <a:r>
              <a:rPr lang="en-US" dirty="0" err="1" smtClean="0"/>
              <a:t>narasi</a:t>
            </a:r>
            <a:r>
              <a:rPr lang="en-US" dirty="0" smtClean="0"/>
              <a:t> </a:t>
            </a:r>
            <a:r>
              <a:rPr lang="en-US" dirty="0" err="1" smtClean="0"/>
              <a:t>ataupun</a:t>
            </a:r>
            <a:r>
              <a:rPr lang="en-US" dirty="0" smtClean="0"/>
              <a:t> </a:t>
            </a:r>
            <a:r>
              <a:rPr lang="en-US" dirty="0" err="1" smtClean="0"/>
              <a:t>rangkaian</a:t>
            </a:r>
            <a:r>
              <a:rPr lang="en-US" dirty="0" smtClean="0"/>
              <a:t> </a:t>
            </a:r>
            <a:r>
              <a:rPr lang="en-US" dirty="0" err="1" smtClean="0"/>
              <a:t>kalimat</a:t>
            </a:r>
            <a:r>
              <a:rPr lang="en-US" dirty="0" smtClean="0"/>
              <a:t>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457200" y="699542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</a:t>
            </a:r>
            <a:endParaRPr dirty="0"/>
          </a:p>
        </p:txBody>
      </p:sp>
      <p:sp>
        <p:nvSpPr>
          <p:cNvPr id="156" name="Google Shape;156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1" name="Google Shape;134;p22"/>
          <p:cNvSpPr txBox="1">
            <a:spLocks/>
          </p:cNvSpPr>
          <p:nvPr/>
        </p:nvSpPr>
        <p:spPr>
          <a:xfrm>
            <a:off x="457200" y="1779662"/>
            <a:ext cx="4978896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 err="1">
                <a:solidFill>
                  <a:schemeClr val="bg2"/>
                </a:solidFill>
                <a:latin typeface="Muli"/>
              </a:rPr>
              <a:t>Suatu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bentuk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fakta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atau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pengamatan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 yang </a:t>
            </a:r>
            <a:r>
              <a:rPr lang="en-US" b="1" dirty="0" err="1" smtClean="0">
                <a:solidFill>
                  <a:schemeClr val="bg2"/>
                </a:solidFill>
                <a:latin typeface="Muli"/>
              </a:rPr>
              <a:t>mewakili</a:t>
            </a:r>
            <a:r>
              <a:rPr lang="en-US" b="1" dirty="0" smtClean="0">
                <a:solidFill>
                  <a:schemeClr val="bg2"/>
                </a:solidFill>
                <a:latin typeface="Muli"/>
              </a:rPr>
              <a:t>/</a:t>
            </a:r>
            <a:r>
              <a:rPr lang="en-US" b="1" dirty="0" err="1" smtClean="0">
                <a:solidFill>
                  <a:schemeClr val="bg2"/>
                </a:solidFill>
                <a:latin typeface="Muli"/>
              </a:rPr>
              <a:t>menggambarkan</a:t>
            </a:r>
            <a:r>
              <a:rPr lang="en-US" b="1" dirty="0" smtClean="0">
                <a:solidFill>
                  <a:schemeClr val="bg2"/>
                </a:solidFill>
                <a:latin typeface="Muli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keadaan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obyek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. </a:t>
            </a:r>
            <a:endParaRPr lang="en-US" b="1" dirty="0" smtClean="0">
              <a:solidFill>
                <a:schemeClr val="bg2"/>
              </a:solidFill>
              <a:latin typeface="Muli"/>
            </a:endParaRPr>
          </a:p>
          <a:p>
            <a:pPr>
              <a:spcBef>
                <a:spcPts val="600"/>
              </a:spcBef>
            </a:pPr>
            <a:r>
              <a:rPr lang="en-US" b="1" dirty="0" err="1" smtClean="0">
                <a:solidFill>
                  <a:schemeClr val="bg2"/>
                </a:solidFill>
                <a:latin typeface="Muli"/>
              </a:rPr>
              <a:t>Obyek</a:t>
            </a:r>
            <a:r>
              <a:rPr lang="en-US" b="1" dirty="0" smtClean="0">
                <a:solidFill>
                  <a:schemeClr val="bg2"/>
                </a:solidFill>
                <a:latin typeface="Muli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dapat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berupa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tempat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, orang, 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benda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, 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dll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. </a:t>
            </a:r>
            <a:endParaRPr lang="en-US" b="1" dirty="0" smtClean="0">
              <a:solidFill>
                <a:schemeClr val="bg2"/>
              </a:solidFill>
              <a:latin typeface="Muli"/>
            </a:endParaRPr>
          </a:p>
          <a:p>
            <a:pPr>
              <a:spcBef>
                <a:spcPts val="600"/>
              </a:spcBef>
            </a:pPr>
            <a:endParaRPr lang="en-US" b="1" dirty="0">
              <a:solidFill>
                <a:schemeClr val="bg2"/>
              </a:solidFill>
              <a:latin typeface="Muli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bg2"/>
                </a:solidFill>
                <a:latin typeface="Muli"/>
              </a:rPr>
              <a:t>Data 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dinyatakan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dengan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nilai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 (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angka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, 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deretan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karakter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, 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atau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simbol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) 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tetapi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 yang universal 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adalah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 yang 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berupa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angka</a:t>
            </a:r>
            <a:r>
              <a:rPr lang="en-US" b="1" dirty="0" smtClean="0">
                <a:solidFill>
                  <a:schemeClr val="bg2"/>
                </a:solidFill>
                <a:latin typeface="Muli"/>
              </a:rPr>
              <a:t>.</a:t>
            </a:r>
          </a:p>
          <a:p>
            <a:pPr>
              <a:spcBef>
                <a:spcPts val="600"/>
              </a:spcBef>
            </a:pPr>
            <a:endParaRPr lang="en-US" b="1" dirty="0">
              <a:solidFill>
                <a:schemeClr val="bg2"/>
              </a:solidFill>
              <a:latin typeface="Muli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bg2"/>
                </a:solidFill>
                <a:latin typeface="Muli"/>
              </a:rPr>
              <a:t>Data 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dapat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 juga 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berupa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hal-hal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 yang 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sulit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terukur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; 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misal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sifat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, 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kondisi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, 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situasi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, ide, </a:t>
            </a:r>
            <a:r>
              <a:rPr lang="en-US" b="1" dirty="0" err="1">
                <a:solidFill>
                  <a:schemeClr val="bg2"/>
                </a:solidFill>
                <a:latin typeface="Muli"/>
              </a:rPr>
              <a:t>dll</a:t>
            </a:r>
            <a:r>
              <a:rPr lang="en-US" b="1" dirty="0">
                <a:solidFill>
                  <a:schemeClr val="bg2"/>
                </a:solidFill>
                <a:latin typeface="Muli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Contoh mengolah </a:t>
            </a:r>
            <a:r>
              <a:rPr lang="en" sz="4400" dirty="0" smtClean="0">
                <a:solidFill>
                  <a:schemeClr val="accent1"/>
                </a:solidFill>
              </a:rPr>
              <a:t>Data</a:t>
            </a:r>
            <a:r>
              <a:rPr lang="en" sz="4400" dirty="0" smtClean="0"/>
              <a:t> menjadi </a:t>
            </a:r>
            <a:r>
              <a:rPr lang="en" sz="4400" dirty="0" smtClean="0">
                <a:solidFill>
                  <a:schemeClr val="accent1"/>
                </a:solidFill>
              </a:rPr>
              <a:t>Informasi</a:t>
            </a:r>
            <a:endParaRPr sz="4400" dirty="0">
              <a:solidFill>
                <a:schemeClr val="accent1"/>
              </a:solidFill>
            </a:endParaRPr>
          </a:p>
        </p:txBody>
      </p:sp>
      <p:graphicFrame>
        <p:nvGraphicFramePr>
          <p:cNvPr id="189" name="Google Shape;189;p26"/>
          <p:cNvGraphicFramePr/>
          <p:nvPr>
            <p:extLst>
              <p:ext uri="{D42A27DB-BD31-4B8C-83A1-F6EECF244321}">
                <p14:modId xmlns:p14="http://schemas.microsoft.com/office/powerpoint/2010/main" val="129776135"/>
              </p:ext>
            </p:extLst>
          </p:nvPr>
        </p:nvGraphicFramePr>
        <p:xfrm>
          <a:off x="498375" y="2044692"/>
          <a:ext cx="3938325" cy="1689460"/>
        </p:xfrm>
        <a:graphic>
          <a:graphicData uri="http://schemas.openxmlformats.org/drawingml/2006/table">
            <a:tbl>
              <a:tblPr>
                <a:noFill/>
                <a:tableStyleId>{946A785A-1F8E-4352-8B70-038F825BC4A2}</a:tableStyleId>
              </a:tblPr>
              <a:tblGrid>
                <a:gridCol w="1312775"/>
                <a:gridCol w="1312775"/>
                <a:gridCol w="1312775"/>
              </a:tblGrid>
              <a:tr h="455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Nama</a:t>
                      </a:r>
                      <a:endParaRPr sz="1800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 smtClean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Tinggi</a:t>
                      </a:r>
                      <a:endParaRPr sz="1800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 smtClean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Berat</a:t>
                      </a:r>
                      <a:endParaRPr sz="1800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8038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 smtClean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Ali</a:t>
                      </a:r>
                      <a:endParaRPr sz="1800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 smtClean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170</a:t>
                      </a:r>
                      <a:endParaRPr sz="1800"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800" b="1" dirty="0" smtClean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80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009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 smtClean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Ami</a:t>
                      </a:r>
                      <a:endParaRPr sz="1800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 smtClean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165</a:t>
                      </a:r>
                      <a:endParaRPr sz="1800"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 smtClean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40</a:t>
                      </a:r>
                      <a:endParaRPr sz="1800"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4953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 smtClean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Ikom</a:t>
                      </a:r>
                      <a:endParaRPr sz="1800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 smtClean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175</a:t>
                      </a:r>
                      <a:endParaRPr sz="1800"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 smtClean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55</a:t>
                      </a:r>
                      <a:endParaRPr sz="1800"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0" name="Google Shape;190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5" name="Google Shape;188;p26"/>
          <p:cNvSpPr txBox="1">
            <a:spLocks/>
          </p:cNvSpPr>
          <p:nvPr/>
        </p:nvSpPr>
        <p:spPr>
          <a:xfrm>
            <a:off x="503948" y="4371950"/>
            <a:ext cx="6300300" cy="35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it-IT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Diperoleh informasi bahwa </a:t>
            </a:r>
            <a:r>
              <a:rPr lang="it-IT" sz="2400" dirty="0" smtClean="0">
                <a:solidFill>
                  <a:schemeClr val="bg2"/>
                </a:solidFill>
              </a:rPr>
              <a:t>Ikom</a:t>
            </a:r>
            <a:r>
              <a:rPr lang="it-IT" sz="2400" dirty="0" smtClean="0">
                <a:solidFill>
                  <a:schemeClr val="bg2"/>
                </a:solidFill>
              </a:rPr>
              <a:t> </a:t>
            </a:r>
            <a:r>
              <a:rPr lang="it-IT" sz="2400" dirty="0" smtClean="0">
                <a:solidFill>
                  <a:schemeClr val="bg2"/>
                </a:solidFill>
              </a:rPr>
              <a:t>adalah anak tertinggi dari ketiga anak yang didata.</a:t>
            </a:r>
            <a:endParaRPr lang="it-IT" sz="2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/>
          <p:nvPr/>
        </p:nvSpPr>
        <p:spPr>
          <a:xfrm>
            <a:off x="1042550" y="1121375"/>
            <a:ext cx="7795974" cy="371417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D8D5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title"/>
          </p:nvPr>
        </p:nvSpPr>
        <p:spPr>
          <a:xfrm>
            <a:off x="1488286" y="195486"/>
            <a:ext cx="6300300" cy="136815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Cara mengolah </a:t>
            </a:r>
            <a:r>
              <a:rPr lang="en" dirty="0" smtClean="0"/>
              <a:t>Data </a:t>
            </a:r>
            <a:r>
              <a:rPr lang="en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menjadi</a:t>
            </a:r>
            <a:r>
              <a:rPr lang="en" dirty="0" smtClean="0"/>
              <a:t> Informasi</a:t>
            </a:r>
            <a:endParaRPr dirty="0"/>
          </a:p>
        </p:txBody>
      </p:sp>
      <p:sp>
        <p:nvSpPr>
          <p:cNvPr id="198" name="Google Shape;198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99" name="Google Shape;199;p27"/>
          <p:cNvSpPr/>
          <p:nvPr/>
        </p:nvSpPr>
        <p:spPr>
          <a:xfrm>
            <a:off x="1575475" y="2289100"/>
            <a:ext cx="202500" cy="202500"/>
          </a:xfrm>
          <a:prstGeom prst="donut">
            <a:avLst>
              <a:gd name="adj" fmla="val 39310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7"/>
          <p:cNvSpPr/>
          <p:nvPr/>
        </p:nvSpPr>
        <p:spPr>
          <a:xfrm>
            <a:off x="3303350" y="3794575"/>
            <a:ext cx="202500" cy="202500"/>
          </a:xfrm>
          <a:prstGeom prst="donut">
            <a:avLst>
              <a:gd name="adj" fmla="val 39310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7"/>
          <p:cNvSpPr/>
          <p:nvPr/>
        </p:nvSpPr>
        <p:spPr>
          <a:xfrm>
            <a:off x="4224975" y="2086600"/>
            <a:ext cx="202500" cy="202500"/>
          </a:xfrm>
          <a:prstGeom prst="donut">
            <a:avLst>
              <a:gd name="adj" fmla="val 39310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4924150" y="4099350"/>
            <a:ext cx="202500" cy="202500"/>
          </a:xfrm>
          <a:prstGeom prst="donut">
            <a:avLst>
              <a:gd name="adj" fmla="val 39310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7"/>
          <p:cNvSpPr/>
          <p:nvPr/>
        </p:nvSpPr>
        <p:spPr>
          <a:xfrm>
            <a:off x="6920800" y="2574350"/>
            <a:ext cx="202500" cy="202500"/>
          </a:xfrm>
          <a:prstGeom prst="donut">
            <a:avLst>
              <a:gd name="adj" fmla="val 39310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7"/>
          <p:cNvSpPr/>
          <p:nvPr/>
        </p:nvSpPr>
        <p:spPr>
          <a:xfrm>
            <a:off x="7582900" y="4172475"/>
            <a:ext cx="202500" cy="202500"/>
          </a:xfrm>
          <a:prstGeom prst="donut">
            <a:avLst>
              <a:gd name="adj" fmla="val 39310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4;p22"/>
          <p:cNvSpPr txBox="1">
            <a:spLocks/>
          </p:cNvSpPr>
          <p:nvPr/>
        </p:nvSpPr>
        <p:spPr>
          <a:xfrm>
            <a:off x="457200" y="2586381"/>
            <a:ext cx="2359800" cy="14975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 smtClean="0">
                <a:latin typeface="Muli"/>
              </a:rPr>
              <a:t>Manual</a:t>
            </a:r>
          </a:p>
          <a:p>
            <a:pPr>
              <a:spcBef>
                <a:spcPts val="600"/>
              </a:spcBef>
            </a:pPr>
            <a:r>
              <a:rPr lang="en-US" dirty="0" err="1" smtClean="0">
                <a:solidFill>
                  <a:schemeClr val="bg2"/>
                </a:solidFill>
                <a:latin typeface="Muli"/>
              </a:rPr>
              <a:t>Membaca</a:t>
            </a:r>
            <a:r>
              <a:rPr lang="en-US" dirty="0" smtClean="0">
                <a:solidFill>
                  <a:schemeClr val="bg2"/>
                </a:solidFill>
                <a:latin typeface="Muli"/>
              </a:rPr>
              <a:t> data </a:t>
            </a:r>
            <a:r>
              <a:rPr lang="en-US" dirty="0" err="1" smtClean="0">
                <a:solidFill>
                  <a:schemeClr val="bg2"/>
                </a:solidFill>
                <a:latin typeface="Muli"/>
              </a:rPr>
              <a:t>secara</a:t>
            </a:r>
            <a:r>
              <a:rPr lang="en-US" dirty="0" smtClean="0">
                <a:solidFill>
                  <a:schemeClr val="bg2"/>
                </a:solidFill>
                <a:latin typeface="Muli"/>
              </a:rPr>
              <a:t> manual </a:t>
            </a:r>
            <a:r>
              <a:rPr lang="en-US" dirty="0" err="1" smtClean="0">
                <a:solidFill>
                  <a:schemeClr val="bg2"/>
                </a:solidFill>
                <a:latin typeface="Muli"/>
              </a:rPr>
              <a:t>dan</a:t>
            </a:r>
            <a:r>
              <a:rPr lang="en-US" dirty="0" smtClean="0">
                <a:solidFill>
                  <a:schemeClr val="bg2"/>
                </a:solidFill>
                <a:latin typeface="Muli"/>
              </a:rPr>
              <a:t> di </a:t>
            </a:r>
            <a:r>
              <a:rPr lang="en-US" dirty="0" err="1" smtClean="0">
                <a:solidFill>
                  <a:schemeClr val="bg2"/>
                </a:solidFill>
                <a:latin typeface="Muli"/>
              </a:rPr>
              <a:t>lakukan</a:t>
            </a:r>
            <a:r>
              <a:rPr lang="en-US" dirty="0" smtClean="0">
                <a:solidFill>
                  <a:schemeClr val="bg2"/>
                </a:solidFill>
                <a:latin typeface="Muli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Muli"/>
              </a:rPr>
              <a:t>oleh</a:t>
            </a:r>
            <a:r>
              <a:rPr lang="en-US" dirty="0" smtClean="0">
                <a:solidFill>
                  <a:schemeClr val="bg2"/>
                </a:solidFill>
                <a:latin typeface="Muli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Muli"/>
              </a:rPr>
              <a:t>manusia</a:t>
            </a:r>
            <a:r>
              <a:rPr lang="en-US" dirty="0" smtClean="0">
                <a:solidFill>
                  <a:schemeClr val="bg2"/>
                </a:solidFill>
                <a:latin typeface="Muli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Muli"/>
              </a:rPr>
              <a:t>secara</a:t>
            </a:r>
            <a:r>
              <a:rPr lang="en-US" dirty="0" smtClean="0">
                <a:solidFill>
                  <a:schemeClr val="bg2"/>
                </a:solidFill>
                <a:latin typeface="Muli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Muli"/>
              </a:rPr>
              <a:t>langsung</a:t>
            </a:r>
            <a:r>
              <a:rPr lang="en-US" dirty="0" smtClean="0">
                <a:solidFill>
                  <a:schemeClr val="bg2"/>
                </a:solidFill>
                <a:latin typeface="Muli"/>
              </a:rPr>
              <a:t>.</a:t>
            </a:r>
            <a:endParaRPr lang="en-US" dirty="0">
              <a:solidFill>
                <a:schemeClr val="bg2"/>
              </a:solidFill>
              <a:latin typeface="Muli"/>
            </a:endParaRPr>
          </a:p>
        </p:txBody>
      </p:sp>
      <p:sp>
        <p:nvSpPr>
          <p:cNvPr id="13" name="Google Shape;135;p22"/>
          <p:cNvSpPr txBox="1">
            <a:spLocks/>
          </p:cNvSpPr>
          <p:nvPr/>
        </p:nvSpPr>
        <p:spPr>
          <a:xfrm>
            <a:off x="3392100" y="2586382"/>
            <a:ext cx="2359800" cy="142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 smtClean="0"/>
              <a:t>By System</a:t>
            </a:r>
          </a:p>
          <a:p>
            <a:pPr>
              <a:spcBef>
                <a:spcPts val="600"/>
              </a:spcBef>
            </a:pPr>
            <a:r>
              <a:rPr lang="en-US" dirty="0" err="1" smtClean="0">
                <a:solidFill>
                  <a:schemeClr val="bg2"/>
                </a:solidFill>
              </a:rPr>
              <a:t>Mengolah</a:t>
            </a:r>
            <a:r>
              <a:rPr lang="en-US" dirty="0" smtClean="0">
                <a:solidFill>
                  <a:schemeClr val="bg2"/>
                </a:solidFill>
              </a:rPr>
              <a:t> data </a:t>
            </a:r>
            <a:r>
              <a:rPr lang="en-US" dirty="0" err="1" smtClean="0">
                <a:solidFill>
                  <a:schemeClr val="bg2"/>
                </a:solidFill>
              </a:rPr>
              <a:t>dengan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bantuan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aplikasi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pengolahan</a:t>
            </a:r>
            <a:r>
              <a:rPr lang="en-US" dirty="0" smtClean="0">
                <a:solidFill>
                  <a:schemeClr val="bg2"/>
                </a:solidFill>
              </a:rPr>
              <a:t> data. </a:t>
            </a:r>
            <a:r>
              <a:rPr lang="en-US" dirty="0" err="1" smtClean="0">
                <a:solidFill>
                  <a:schemeClr val="bg2"/>
                </a:solidFill>
              </a:rPr>
              <a:t>Biasa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digunakan</a:t>
            </a:r>
            <a:r>
              <a:rPr lang="en-US" dirty="0" smtClean="0">
                <a:solidFill>
                  <a:schemeClr val="bg2"/>
                </a:solidFill>
              </a:rPr>
              <a:t> di </a:t>
            </a:r>
            <a:r>
              <a:rPr lang="en-US" dirty="0" err="1" smtClean="0">
                <a:solidFill>
                  <a:schemeClr val="bg2"/>
                </a:solidFill>
              </a:rPr>
              <a:t>bidang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statistik</a:t>
            </a:r>
            <a:r>
              <a:rPr lang="en-US" dirty="0" smtClean="0">
                <a:solidFill>
                  <a:schemeClr val="bg2"/>
                </a:solidFill>
              </a:rPr>
              <a:t>.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4" name="Google Shape;136;p22"/>
          <p:cNvSpPr txBox="1">
            <a:spLocks/>
          </p:cNvSpPr>
          <p:nvPr/>
        </p:nvSpPr>
        <p:spPr>
          <a:xfrm>
            <a:off x="6326997" y="2586381"/>
            <a:ext cx="2359800" cy="13535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Artificial </a:t>
            </a:r>
            <a:r>
              <a:rPr lang="en-US" b="1" dirty="0" smtClean="0"/>
              <a:t>Intelligence</a:t>
            </a:r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chemeClr val="bg2"/>
                </a:solidFill>
              </a:rPr>
              <a:t>Robot yang </a:t>
            </a:r>
            <a:r>
              <a:rPr lang="en-US" dirty="0" err="1" smtClean="0">
                <a:solidFill>
                  <a:schemeClr val="bg2"/>
                </a:solidFill>
              </a:rPr>
              <a:t>diprogram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untuk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mengolah</a:t>
            </a:r>
            <a:r>
              <a:rPr lang="en-US" dirty="0" smtClean="0">
                <a:solidFill>
                  <a:schemeClr val="bg2"/>
                </a:solidFill>
              </a:rPr>
              <a:t> data </a:t>
            </a:r>
            <a:r>
              <a:rPr lang="en-US" dirty="0" err="1" smtClean="0">
                <a:solidFill>
                  <a:schemeClr val="bg2"/>
                </a:solidFill>
              </a:rPr>
              <a:t>secara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otomatis</a:t>
            </a:r>
            <a:r>
              <a:rPr lang="en-US" dirty="0" smtClean="0">
                <a:solidFill>
                  <a:schemeClr val="bg2"/>
                </a:solidFill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2D050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>
            <a:spLocks noGrp="1"/>
          </p:cNvSpPr>
          <p:nvPr>
            <p:ph type="ctrTitle" idx="4294967295"/>
          </p:nvPr>
        </p:nvSpPr>
        <p:spPr>
          <a:xfrm>
            <a:off x="609600" y="821342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5400" dirty="0" err="1">
                <a:solidFill>
                  <a:srgbClr val="FFFFFF"/>
                </a:solidFill>
              </a:rPr>
              <a:t>Definisi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  <a:r>
              <a:rPr lang="en-US" sz="5400" dirty="0" smtClean="0">
                <a:solidFill>
                  <a:srgbClr val="FFFFFF"/>
                </a:solidFill>
              </a:rPr>
              <a:t/>
            </a:r>
            <a:br>
              <a:rPr lang="en-US" sz="5400" dirty="0" smtClean="0">
                <a:solidFill>
                  <a:srgbClr val="FFFFFF"/>
                </a:solidFill>
              </a:rPr>
            </a:br>
            <a:r>
              <a:rPr lang="en-US" sz="5400" dirty="0" err="1" smtClean="0">
                <a:solidFill>
                  <a:srgbClr val="FFFFFF"/>
                </a:solidFill>
              </a:rPr>
              <a:t>Teknologi</a:t>
            </a:r>
            <a:r>
              <a:rPr lang="en-US" sz="5400" dirty="0" smtClean="0">
                <a:solidFill>
                  <a:srgbClr val="FFFFFF"/>
                </a:solidFill>
              </a:rPr>
              <a:t> </a:t>
            </a:r>
            <a:r>
              <a:rPr lang="en-US" sz="5400" dirty="0" err="1">
                <a:solidFill>
                  <a:srgbClr val="FFFFFF"/>
                </a:solidFill>
              </a:rPr>
              <a:t>Informasi</a:t>
            </a:r>
            <a:endParaRPr sz="5400" dirty="0">
              <a:solidFill>
                <a:srgbClr val="FFFFFF"/>
              </a:solidFill>
            </a:endParaRPr>
          </a:p>
        </p:txBody>
      </p:sp>
      <p:sp>
        <p:nvSpPr>
          <p:cNvPr id="210" name="Google Shape;210;p28"/>
          <p:cNvSpPr txBox="1">
            <a:spLocks noGrp="1"/>
          </p:cNvSpPr>
          <p:nvPr>
            <p:ph type="subTitle" idx="4294967295"/>
          </p:nvPr>
        </p:nvSpPr>
        <p:spPr>
          <a:xfrm>
            <a:off x="609600" y="2078050"/>
            <a:ext cx="6770712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 err="1" smtClean="0">
                <a:solidFill>
                  <a:schemeClr val="tx1"/>
                </a:solidFill>
              </a:rPr>
              <a:t>Merupakan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suatu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bentuk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umum</a:t>
            </a:r>
            <a:r>
              <a:rPr lang="en-US" sz="1600" dirty="0">
                <a:solidFill>
                  <a:schemeClr val="tx1"/>
                </a:solidFill>
              </a:rPr>
              <a:t> yang </a:t>
            </a:r>
            <a:r>
              <a:rPr lang="en-US" sz="1600" dirty="0" err="1">
                <a:solidFill>
                  <a:schemeClr val="tx1"/>
                </a:solidFill>
              </a:rPr>
              <a:t>menggambarkan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setiap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teknologi</a:t>
            </a:r>
            <a:r>
              <a:rPr lang="en-US" sz="1600" dirty="0">
                <a:solidFill>
                  <a:schemeClr val="tx1"/>
                </a:solidFill>
              </a:rPr>
              <a:t> yang </a:t>
            </a:r>
            <a:r>
              <a:rPr lang="en-US" sz="1600" dirty="0" err="1">
                <a:solidFill>
                  <a:schemeClr val="tx1"/>
                </a:solidFill>
              </a:rPr>
              <a:t>membantu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menghasilkan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memanipulasi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menyimpan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mengkomunkasikan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atau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menyampaikan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informasi</a:t>
            </a:r>
            <a:r>
              <a:rPr lang="en-US" sz="1600" dirty="0">
                <a:solidFill>
                  <a:schemeClr val="tx1"/>
                </a:solidFill>
              </a:rPr>
              <a:t> (Sawyer, 2005</a:t>
            </a:r>
            <a:r>
              <a:rPr lang="en-US" sz="1600" dirty="0" smtClean="0">
                <a:solidFill>
                  <a:schemeClr val="tx1"/>
                </a:solidFill>
              </a:rPr>
              <a:t>)</a:t>
            </a:r>
          </a:p>
          <a:p>
            <a:pPr marL="0" lv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en-US" sz="1600" dirty="0" err="1" smtClean="0">
                <a:solidFill>
                  <a:schemeClr val="tx1"/>
                </a:solidFill>
              </a:rPr>
              <a:t>Merupakan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kombinasi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teknologi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komputer</a:t>
            </a:r>
            <a:r>
              <a:rPr lang="en-US" sz="1600" dirty="0">
                <a:solidFill>
                  <a:schemeClr val="tx1"/>
                </a:solidFill>
              </a:rPr>
              <a:t> (hardware &amp; software)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mengolah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menyimpan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informasi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dengan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teknologi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komunikasi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melakukan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transmisi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informasi</a:t>
            </a:r>
            <a:r>
              <a:rPr lang="en-US" sz="1600" dirty="0">
                <a:solidFill>
                  <a:schemeClr val="tx1"/>
                </a:solidFill>
              </a:rPr>
              <a:t> (Martin, Brown, </a:t>
            </a:r>
            <a:r>
              <a:rPr lang="en-US" sz="1600" dirty="0" err="1">
                <a:solidFill>
                  <a:schemeClr val="tx1"/>
                </a:solidFill>
              </a:rPr>
              <a:t>DeHayes</a:t>
            </a:r>
            <a:r>
              <a:rPr lang="en-US" sz="1600" dirty="0">
                <a:solidFill>
                  <a:schemeClr val="tx1"/>
                </a:solidFill>
              </a:rPr>
              <a:t>, Hoffer, Perkins, 2005</a:t>
            </a:r>
            <a:r>
              <a:rPr lang="en-US" sz="1600" dirty="0" smtClean="0">
                <a:solidFill>
                  <a:schemeClr val="tx1"/>
                </a:solidFill>
              </a:rPr>
              <a:t>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1" name="Google Shape;211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Oval 5"/>
          <p:cNvSpPr/>
          <p:nvPr/>
        </p:nvSpPr>
        <p:spPr>
          <a:xfrm>
            <a:off x="7346841" y="3363838"/>
            <a:ext cx="1617647" cy="1572746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Google Shape;302;p36"/>
          <p:cNvSpPr txBox="1">
            <a:spLocks/>
          </p:cNvSpPr>
          <p:nvPr/>
        </p:nvSpPr>
        <p:spPr>
          <a:xfrm>
            <a:off x="683568" y="1203598"/>
            <a:ext cx="727280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6000" dirty="0" smtClean="0"/>
              <a:t>Teknologi Informasi</a:t>
            </a:r>
            <a:endParaRPr lang="en-US" sz="6000" dirty="0"/>
          </a:p>
        </p:txBody>
      </p:sp>
      <p:sp>
        <p:nvSpPr>
          <p:cNvPr id="4" name="Google Shape;303;p36"/>
          <p:cNvSpPr txBox="1">
            <a:spLocks/>
          </p:cNvSpPr>
          <p:nvPr/>
        </p:nvSpPr>
        <p:spPr>
          <a:xfrm>
            <a:off x="683568" y="2363398"/>
            <a:ext cx="48639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 smtClean="0"/>
              <a:t>Di bidang Digital Art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74084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3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57200" y="987574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Hello!</a:t>
            </a:r>
            <a:endParaRPr dirty="0"/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9" name="Google Shape;80;p16"/>
          <p:cNvSpPr txBox="1">
            <a:spLocks/>
          </p:cNvSpPr>
          <p:nvPr/>
        </p:nvSpPr>
        <p:spPr>
          <a:xfrm>
            <a:off x="685800" y="2067694"/>
            <a:ext cx="4791300" cy="150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buFont typeface="Muli Light"/>
              <a:buNone/>
            </a:pPr>
            <a:r>
              <a:rPr lang="en-US" sz="3600" b="1" dirty="0" smtClean="0"/>
              <a:t>I am </a:t>
            </a:r>
            <a:r>
              <a:rPr lang="en-US" sz="3600" b="1" dirty="0" err="1" smtClean="0"/>
              <a:t>Muzakki</a:t>
            </a:r>
            <a:r>
              <a:rPr lang="en-US" sz="3600" b="1" dirty="0" smtClean="0"/>
              <a:t> Ahmad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3600" dirty="0" smtClean="0"/>
              <a:t>Nice </a:t>
            </a:r>
            <a:r>
              <a:rPr lang="en-US" sz="3600" dirty="0"/>
              <a:t>to meet you all.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62"/>
            <a:ext cx="91440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0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836"/>
            <a:ext cx="5106874" cy="28726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139702"/>
            <a:ext cx="5340085" cy="30037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16109" b="18411"/>
          <a:stretch/>
        </p:blipFill>
        <p:spPr>
          <a:xfrm>
            <a:off x="0" y="2681677"/>
            <a:ext cx="4499992" cy="24617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52120" y="555526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92D050"/>
                </a:solidFill>
                <a:latin typeface="Muli"/>
              </a:rPr>
              <a:t>Guide </a:t>
            </a:r>
          </a:p>
          <a:p>
            <a:r>
              <a:rPr lang="en-US" sz="2800" dirty="0" smtClean="0">
                <a:solidFill>
                  <a:srgbClr val="92D050"/>
                </a:solidFill>
                <a:latin typeface="Muli"/>
              </a:rPr>
              <a:t>Video Interaktif</a:t>
            </a:r>
            <a:endParaRPr lang="en-US" sz="2800" dirty="0">
              <a:solidFill>
                <a:srgbClr val="92D050"/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61061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6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5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ctrTitle" idx="4294967295"/>
          </p:nvPr>
        </p:nvSpPr>
        <p:spPr>
          <a:xfrm>
            <a:off x="1763688" y="1923678"/>
            <a:ext cx="48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Thanks!</a:t>
            </a:r>
            <a:endParaRPr sz="6000" dirty="0"/>
          </a:p>
        </p:txBody>
      </p:sp>
      <p:sp>
        <p:nvSpPr>
          <p:cNvPr id="305" name="Google Shape;305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57200" y="418206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 smtClean="0"/>
              <a:t>Personal Data</a:t>
            </a:r>
            <a:endParaRPr dirty="0"/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1413456" y="1995686"/>
            <a:ext cx="7067128" cy="20882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d-ID" sz="2000" dirty="0" smtClean="0">
                <a:solidFill>
                  <a:schemeClr val="bg2"/>
                </a:solidFill>
                <a:latin typeface="+mj-lt"/>
              </a:rPr>
              <a:t>Nam</a:t>
            </a:r>
            <a:r>
              <a:rPr lang="en-US" sz="2000" dirty="0" smtClean="0">
                <a:solidFill>
                  <a:schemeClr val="bg2"/>
                </a:solidFill>
                <a:latin typeface="+mj-lt"/>
              </a:rPr>
              <a:t>e</a:t>
            </a:r>
            <a:r>
              <a:rPr lang="id-ID" sz="2000" dirty="0" smtClean="0">
                <a:solidFill>
                  <a:schemeClr val="bg2"/>
                </a:solidFill>
                <a:latin typeface="+mj-lt"/>
              </a:rPr>
              <a:t>		: Muzakki Ahmad</a:t>
            </a:r>
          </a:p>
          <a:p>
            <a:r>
              <a:rPr lang="id-ID" sz="1600" dirty="0" smtClean="0">
                <a:solidFill>
                  <a:schemeClr val="bg2"/>
                </a:solidFill>
                <a:latin typeface="+mj-lt"/>
              </a:rPr>
              <a:t>Place/Date of birth	: Banjarnegara, 22 Juni 1991</a:t>
            </a:r>
          </a:p>
          <a:p>
            <a:r>
              <a:rPr lang="en-US" sz="1600" dirty="0" smtClean="0">
                <a:solidFill>
                  <a:schemeClr val="bg2"/>
                </a:solidFill>
                <a:latin typeface="+mj-lt"/>
              </a:rPr>
              <a:t>Religion</a:t>
            </a:r>
            <a:r>
              <a:rPr lang="id-ID" sz="1600" dirty="0" smtClean="0">
                <a:solidFill>
                  <a:schemeClr val="bg2"/>
                </a:solidFill>
                <a:latin typeface="+mj-lt"/>
              </a:rPr>
              <a:t>		: Islam</a:t>
            </a:r>
          </a:p>
          <a:p>
            <a:r>
              <a:rPr lang="en-US" sz="1600" dirty="0" smtClean="0">
                <a:solidFill>
                  <a:schemeClr val="bg2"/>
                </a:solidFill>
                <a:latin typeface="+mj-lt"/>
              </a:rPr>
              <a:t>Address</a:t>
            </a:r>
            <a:r>
              <a:rPr lang="id-ID" sz="1600" dirty="0" smtClean="0">
                <a:solidFill>
                  <a:schemeClr val="bg2"/>
                </a:solidFill>
                <a:latin typeface="+mj-lt"/>
              </a:rPr>
              <a:t>		: Plosokuning V, Minomartani, Sleman</a:t>
            </a:r>
          </a:p>
          <a:p>
            <a:r>
              <a:rPr lang="en-US" sz="2000" dirty="0" smtClean="0">
                <a:solidFill>
                  <a:schemeClr val="bg2"/>
                </a:solidFill>
                <a:latin typeface="+mj-lt"/>
              </a:rPr>
              <a:t>Mobile Phone</a:t>
            </a:r>
            <a:r>
              <a:rPr lang="id-ID" sz="2000" dirty="0" smtClean="0">
                <a:solidFill>
                  <a:schemeClr val="bg2"/>
                </a:solidFill>
                <a:latin typeface="+mj-lt"/>
              </a:rPr>
              <a:t>	: 085 726 255 447</a:t>
            </a:r>
          </a:p>
          <a:p>
            <a:r>
              <a:rPr lang="id-ID" sz="2000" dirty="0" smtClean="0">
                <a:solidFill>
                  <a:schemeClr val="bg2"/>
                </a:solidFill>
                <a:latin typeface="+mj-lt"/>
              </a:rPr>
              <a:t>Email		: muzakki@amikom.ac.id</a:t>
            </a:r>
            <a:endParaRPr lang="id-ID" sz="200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127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381887"/>
              </p:ext>
            </p:extLst>
          </p:nvPr>
        </p:nvGraphicFramePr>
        <p:xfrm>
          <a:off x="395536" y="307310"/>
          <a:ext cx="5832648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482453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Year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Position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sz="1200" dirty="0" smtClean="0"/>
                        <a:t>2010 - 2013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tabLst>
                          <a:tab pos="2154238" algn="l"/>
                        </a:tabLst>
                      </a:pPr>
                      <a:r>
                        <a:rPr lang="id-ID" sz="1200" dirty="0" smtClean="0"/>
                        <a:t>Laboratorium Asistent of STMIK Amikom Yogyakart</a:t>
                      </a:r>
                      <a:r>
                        <a:rPr lang="en-US" sz="1200" dirty="0" smtClean="0"/>
                        <a:t>a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id-ID" sz="1200" dirty="0" smtClean="0"/>
                        <a:t>(K</a:t>
                      </a:r>
                      <a:r>
                        <a:rPr lang="en-US" sz="1200" dirty="0" smtClean="0"/>
                        <a:t>om</a:t>
                      </a:r>
                      <a:r>
                        <a:rPr lang="id-ID" sz="1200" dirty="0" smtClean="0"/>
                        <a:t>puter Grafis, Komunikasi Data, dan Multimedia)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sz="1200" dirty="0" smtClean="0"/>
                        <a:t>2010 - 2016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200" dirty="0" smtClean="0"/>
                        <a:t>Freelancer Designer dan Digital printing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sz="1200" dirty="0" smtClean="0"/>
                        <a:t>2011 - </a:t>
                      </a:r>
                      <a:r>
                        <a:rPr lang="en-US" sz="1200" dirty="0" smtClean="0"/>
                        <a:t>Now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200" dirty="0" smtClean="0"/>
                        <a:t>Developer Multimedia Interactive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sz="1200" dirty="0" smtClean="0"/>
                        <a:t>2012 - Now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dirty="0" smtClean="0"/>
                        <a:t>Analist Management Information System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sz="1200" dirty="0" smtClean="0"/>
                        <a:t>2013 - 2015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200" dirty="0" smtClean="0"/>
                        <a:t>Instructor  dan Staff R&amp;D Yogya Executive School</a:t>
                      </a:r>
                      <a:endParaRPr lang="en-US" sz="12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dirty="0" smtClean="0"/>
                        <a:t>- Instructor Graphic Design</a:t>
                      </a:r>
                    </a:p>
                    <a:p>
                      <a:pPr marL="0" indent="0">
                        <a:buNone/>
                      </a:pPr>
                      <a:r>
                        <a:rPr lang="id-ID" sz="1200" dirty="0" smtClean="0"/>
                        <a:t>- Instructor Video Editing</a:t>
                      </a:r>
                    </a:p>
                    <a:p>
                      <a:pPr marL="0" indent="0">
                        <a:buNone/>
                      </a:pPr>
                      <a:r>
                        <a:rPr lang="id-ID" sz="1200" dirty="0" smtClean="0"/>
                        <a:t>- Instructor Multimedia Interactive</a:t>
                      </a:r>
                    </a:p>
                    <a:p>
                      <a:pPr marL="0" indent="0">
                        <a:buNone/>
                      </a:pPr>
                      <a:r>
                        <a:rPr lang="id-ID" sz="1200" dirty="0" smtClean="0"/>
                        <a:t>- Instructor Photography dan Cinematography</a:t>
                      </a:r>
                    </a:p>
                    <a:p>
                      <a:pPr marL="0" indent="0">
                        <a:buNone/>
                      </a:pPr>
                      <a:r>
                        <a:rPr lang="id-ID" sz="1200" dirty="0" smtClean="0"/>
                        <a:t>- Instructor Geographic Information System </a:t>
                      </a:r>
                    </a:p>
                    <a:p>
                      <a:pPr marL="0" indent="0">
                        <a:buNone/>
                      </a:pPr>
                      <a:r>
                        <a:rPr lang="id-ID" sz="1200" dirty="0" smtClean="0"/>
                        <a:t>- Instructor Information Technology Management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sz="1200" dirty="0" smtClean="0"/>
                        <a:t>2015 - </a:t>
                      </a:r>
                      <a:r>
                        <a:rPr lang="en-US" sz="1200" dirty="0" smtClean="0"/>
                        <a:t>2021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dirty="0" smtClean="0"/>
                        <a:t>Penyusun IKPLHD Dinas Lingkungan Hidup dan Kehutanan DIY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sz="1200" dirty="0" smtClean="0"/>
                        <a:t>2016 - </a:t>
                      </a:r>
                      <a:r>
                        <a:rPr lang="en-US" sz="1200" dirty="0" smtClean="0"/>
                        <a:t>2021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dirty="0" smtClean="0"/>
                        <a:t>Penyusun IKPLHD Dinas Lingkungan Hidup Kabupaten Kulon Progo</a:t>
                      </a:r>
                      <a:endParaRPr lang="en-US" sz="12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2017 - Now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Pengajar</a:t>
                      </a:r>
                      <a:r>
                        <a:rPr lang="en-US" sz="1200" dirty="0" smtClean="0"/>
                        <a:t> di </a:t>
                      </a:r>
                      <a:r>
                        <a:rPr lang="en-US" sz="1200" dirty="0" err="1" smtClean="0"/>
                        <a:t>Universitas</a:t>
                      </a:r>
                      <a:r>
                        <a:rPr lang="en-US" sz="1200" dirty="0" smtClean="0"/>
                        <a:t> AMIKOM Yogyakarta</a:t>
                      </a:r>
                      <a:endParaRPr lang="id-ID" sz="12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Google Shape;70;p15"/>
          <p:cNvSpPr txBox="1">
            <a:spLocks/>
          </p:cNvSpPr>
          <p:nvPr/>
        </p:nvSpPr>
        <p:spPr>
          <a:xfrm>
            <a:off x="6372200" y="699542"/>
            <a:ext cx="2520280" cy="158417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d-ID" sz="5400" b="1" dirty="0">
                <a:solidFill>
                  <a:srgbClr val="92D050"/>
                </a:solidFill>
                <a:latin typeface="Poppins"/>
              </a:rPr>
              <a:t>WORK </a:t>
            </a:r>
            <a:r>
              <a:rPr lang="id-ID" sz="2800" b="1" dirty="0">
                <a:solidFill>
                  <a:srgbClr val="92D050"/>
                </a:solidFill>
                <a:latin typeface="Poppins"/>
              </a:rPr>
              <a:t>EXPERIENCE</a:t>
            </a:r>
            <a:endParaRPr lang="en-US" sz="2800" dirty="0">
              <a:solidFill>
                <a:srgbClr val="92D050"/>
              </a:solidFill>
              <a:latin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1178874" y="699542"/>
            <a:ext cx="4905294" cy="3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600" dirty="0" err="1" smtClean="0">
                <a:solidFill>
                  <a:srgbClr val="92D050"/>
                </a:solidFill>
              </a:rPr>
              <a:t>Kontrak</a:t>
            </a:r>
            <a:r>
              <a:rPr lang="en-US" sz="3600" dirty="0" smtClean="0">
                <a:solidFill>
                  <a:srgbClr val="92D050"/>
                </a:solidFill>
              </a:rPr>
              <a:t> </a:t>
            </a:r>
            <a:r>
              <a:rPr lang="en-US" sz="3600" dirty="0" err="1" smtClean="0">
                <a:solidFill>
                  <a:srgbClr val="92D050"/>
                </a:solidFill>
              </a:rPr>
              <a:t>Belajar</a:t>
            </a:r>
            <a:endParaRPr lang="en-US" sz="1600" dirty="0">
              <a:solidFill>
                <a:schemeClr val="bg2"/>
              </a:solidFill>
            </a:endParaRPr>
          </a:p>
          <a:p>
            <a:pPr marL="0" lvl="0" indent="0">
              <a:buNone/>
            </a:pPr>
            <a:r>
              <a:rPr lang="en-US" sz="1600" dirty="0" err="1" smtClean="0">
                <a:solidFill>
                  <a:schemeClr val="bg2"/>
                </a:solidFill>
              </a:rPr>
              <a:t>Bobot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Matakuliah</a:t>
            </a:r>
            <a:r>
              <a:rPr lang="en-US" sz="1600" dirty="0">
                <a:solidFill>
                  <a:schemeClr val="bg2"/>
                </a:solidFill>
              </a:rPr>
              <a:t> 	= </a:t>
            </a:r>
            <a:r>
              <a:rPr lang="en-US" sz="1600" dirty="0" smtClean="0">
                <a:solidFill>
                  <a:schemeClr val="bg2"/>
                </a:solidFill>
              </a:rPr>
              <a:t>4 </a:t>
            </a:r>
            <a:r>
              <a:rPr lang="en-US" sz="1600" dirty="0">
                <a:solidFill>
                  <a:schemeClr val="bg2"/>
                </a:solidFill>
              </a:rPr>
              <a:t>SKS</a:t>
            </a:r>
          </a:p>
          <a:p>
            <a:pPr marL="0" lvl="0" indent="0">
              <a:buNone/>
            </a:pPr>
            <a:r>
              <a:rPr lang="en-US" sz="1600" dirty="0" err="1" smtClean="0">
                <a:solidFill>
                  <a:schemeClr val="bg2"/>
                </a:solidFill>
              </a:rPr>
              <a:t>Jumlah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err="1" smtClean="0">
                <a:solidFill>
                  <a:schemeClr val="bg2"/>
                </a:solidFill>
              </a:rPr>
              <a:t>Pertemuan</a:t>
            </a:r>
            <a:r>
              <a:rPr lang="en-US" sz="1600" dirty="0">
                <a:solidFill>
                  <a:schemeClr val="bg2"/>
                </a:solidFill>
              </a:rPr>
              <a:t>	= </a:t>
            </a:r>
            <a:r>
              <a:rPr lang="en-US" sz="1600" dirty="0" smtClean="0">
                <a:solidFill>
                  <a:schemeClr val="bg2"/>
                </a:solidFill>
              </a:rPr>
              <a:t>14X </a:t>
            </a:r>
            <a:r>
              <a:rPr lang="en-US" sz="1600" dirty="0" err="1" smtClean="0">
                <a:solidFill>
                  <a:schemeClr val="bg2"/>
                </a:solidFill>
              </a:rPr>
              <a:t>Teori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err="1" smtClean="0">
                <a:solidFill>
                  <a:schemeClr val="bg2"/>
                </a:solidFill>
              </a:rPr>
              <a:t>dan</a:t>
            </a:r>
            <a:r>
              <a:rPr lang="en-US" sz="1600" dirty="0" smtClean="0">
                <a:solidFill>
                  <a:schemeClr val="bg2"/>
                </a:solidFill>
              </a:rPr>
              <a:t> 14X </a:t>
            </a:r>
            <a:r>
              <a:rPr lang="en-US" sz="1600" dirty="0" err="1" smtClean="0">
                <a:solidFill>
                  <a:schemeClr val="bg2"/>
                </a:solidFill>
              </a:rPr>
              <a:t>Praktikum</a:t>
            </a:r>
            <a:endParaRPr lang="en-US" sz="1600" dirty="0">
              <a:solidFill>
                <a:schemeClr val="bg2"/>
              </a:solidFill>
            </a:endParaRPr>
          </a:p>
          <a:p>
            <a:pPr marL="0" lvl="0" indent="0">
              <a:buNone/>
            </a:pPr>
            <a:r>
              <a:rPr lang="en-US" sz="2400" dirty="0" err="1">
                <a:solidFill>
                  <a:srgbClr val="92D050"/>
                </a:solidFill>
              </a:rPr>
              <a:t>Penilaian</a:t>
            </a:r>
            <a:endParaRPr lang="en-US" sz="2400" dirty="0">
              <a:solidFill>
                <a:srgbClr val="92D050"/>
              </a:solidFill>
            </a:endParaRPr>
          </a:p>
          <a:p>
            <a:pPr marL="0" lvl="0" indent="0">
              <a:buNone/>
            </a:pPr>
            <a:r>
              <a:rPr lang="en-US" sz="1600" dirty="0">
                <a:solidFill>
                  <a:schemeClr val="bg2"/>
                </a:solidFill>
              </a:rPr>
              <a:t>	</a:t>
            </a:r>
            <a:r>
              <a:rPr lang="en-US" sz="1600" dirty="0" smtClean="0">
                <a:solidFill>
                  <a:schemeClr val="bg2"/>
                </a:solidFill>
              </a:rPr>
              <a:t>* UTS</a:t>
            </a:r>
            <a:r>
              <a:rPr lang="en-US" sz="1600" dirty="0">
                <a:solidFill>
                  <a:schemeClr val="bg2"/>
                </a:solidFill>
              </a:rPr>
              <a:t>	</a:t>
            </a:r>
            <a:r>
              <a:rPr lang="en-US" sz="1600" dirty="0" smtClean="0">
                <a:solidFill>
                  <a:schemeClr val="bg2"/>
                </a:solidFill>
              </a:rPr>
              <a:t>: 15 </a:t>
            </a:r>
            <a:r>
              <a:rPr lang="en-US" sz="1600" dirty="0">
                <a:solidFill>
                  <a:schemeClr val="bg2"/>
                </a:solidFill>
              </a:rPr>
              <a:t>%</a:t>
            </a:r>
          </a:p>
          <a:p>
            <a:pPr marL="0" lvl="0" indent="0">
              <a:buNone/>
            </a:pPr>
            <a:r>
              <a:rPr lang="en-US" sz="1600" dirty="0">
                <a:solidFill>
                  <a:schemeClr val="bg2"/>
                </a:solidFill>
              </a:rPr>
              <a:t>	</a:t>
            </a:r>
            <a:r>
              <a:rPr lang="en-US" sz="1600" dirty="0" smtClean="0">
                <a:solidFill>
                  <a:schemeClr val="bg2"/>
                </a:solidFill>
              </a:rPr>
              <a:t>* UAS</a:t>
            </a:r>
            <a:r>
              <a:rPr lang="en-US" sz="1600" dirty="0">
                <a:solidFill>
                  <a:schemeClr val="bg2"/>
                </a:solidFill>
              </a:rPr>
              <a:t>	: </a:t>
            </a:r>
            <a:r>
              <a:rPr lang="en-US" sz="1600" dirty="0" smtClean="0">
                <a:solidFill>
                  <a:schemeClr val="bg2"/>
                </a:solidFill>
              </a:rPr>
              <a:t>15 </a:t>
            </a:r>
            <a:r>
              <a:rPr lang="en-US" sz="1600" dirty="0">
                <a:solidFill>
                  <a:schemeClr val="bg2"/>
                </a:solidFill>
              </a:rPr>
              <a:t>%</a:t>
            </a:r>
          </a:p>
          <a:p>
            <a:pPr marL="0" lvl="0" indent="0">
              <a:buNone/>
            </a:pPr>
            <a:r>
              <a:rPr lang="en-US" sz="1600" dirty="0">
                <a:solidFill>
                  <a:schemeClr val="bg2"/>
                </a:solidFill>
              </a:rPr>
              <a:t>    </a:t>
            </a:r>
            <a:r>
              <a:rPr lang="en-US" sz="1600" dirty="0" smtClean="0">
                <a:solidFill>
                  <a:schemeClr val="bg2"/>
                </a:solidFill>
              </a:rPr>
              <a:t>	* </a:t>
            </a:r>
            <a:r>
              <a:rPr lang="en-US" sz="1600" dirty="0">
                <a:solidFill>
                  <a:schemeClr val="bg2"/>
                </a:solidFill>
              </a:rPr>
              <a:t>Tugas/Responsi 	</a:t>
            </a:r>
            <a:r>
              <a:rPr lang="en-US" sz="1600" dirty="0" smtClean="0">
                <a:solidFill>
                  <a:schemeClr val="bg2"/>
                </a:solidFill>
              </a:rPr>
              <a:t>: 60 </a:t>
            </a:r>
            <a:r>
              <a:rPr lang="en-US" sz="1600" dirty="0">
                <a:solidFill>
                  <a:schemeClr val="bg2"/>
                </a:solidFill>
              </a:rPr>
              <a:t>%</a:t>
            </a:r>
          </a:p>
          <a:p>
            <a:pPr marL="0" lvl="0" indent="0">
              <a:buNone/>
            </a:pPr>
            <a:r>
              <a:rPr lang="en-US" sz="1600" dirty="0">
                <a:solidFill>
                  <a:schemeClr val="bg2"/>
                </a:solidFill>
              </a:rPr>
              <a:t>    </a:t>
            </a:r>
            <a:r>
              <a:rPr lang="en-US" sz="1600" dirty="0" smtClean="0">
                <a:solidFill>
                  <a:schemeClr val="bg2"/>
                </a:solidFill>
              </a:rPr>
              <a:t>	* </a:t>
            </a:r>
            <a:r>
              <a:rPr lang="en-US" sz="1600" dirty="0" err="1" smtClean="0">
                <a:solidFill>
                  <a:schemeClr val="bg2"/>
                </a:solidFill>
              </a:rPr>
              <a:t>Presensi</a:t>
            </a:r>
            <a:r>
              <a:rPr lang="en-US" sz="1600" dirty="0">
                <a:solidFill>
                  <a:schemeClr val="bg2"/>
                </a:solidFill>
              </a:rPr>
              <a:t>	</a:t>
            </a:r>
            <a:r>
              <a:rPr lang="en-US" sz="1600" dirty="0" smtClean="0">
                <a:solidFill>
                  <a:schemeClr val="bg2"/>
                </a:solidFill>
              </a:rPr>
              <a:t>: 10 </a:t>
            </a:r>
            <a:r>
              <a:rPr lang="en-US" sz="1600" dirty="0">
                <a:solidFill>
                  <a:schemeClr val="bg2"/>
                </a:solidFill>
              </a:rPr>
              <a:t>% </a:t>
            </a:r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457200" y="994270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Materi Pengenalan Teknologi Informasi</a:t>
            </a:r>
            <a:endParaRPr dirty="0"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457200" y="2005194"/>
            <a:ext cx="4695600" cy="279880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/>
              <a:t>Mata kuliah PTI berisi materi tentang gambaran umum teknologi inforasi dan perkembangannya.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800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err="1" smtClean="0"/>
              <a:t>Mahasiswa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mengikuti</a:t>
            </a:r>
            <a:r>
              <a:rPr lang="en-US" sz="1800" dirty="0" smtClean="0"/>
              <a:t> </a:t>
            </a:r>
            <a:r>
              <a:rPr lang="en-US" sz="1800" dirty="0" err="1" smtClean="0"/>
              <a:t>kuliah</a:t>
            </a:r>
            <a:r>
              <a:rPr lang="en-US" sz="1800" dirty="0" smtClean="0"/>
              <a:t> </a:t>
            </a:r>
            <a:r>
              <a:rPr lang="en-US" sz="1800" dirty="0" err="1" smtClean="0"/>
              <a:t>teori</a:t>
            </a:r>
            <a:r>
              <a:rPr lang="en-US" sz="1800" dirty="0" smtClean="0"/>
              <a:t>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mempelajari</a:t>
            </a:r>
            <a:r>
              <a:rPr lang="en-US" sz="1800" dirty="0" smtClean="0"/>
              <a:t> </a:t>
            </a:r>
            <a:r>
              <a:rPr lang="en-US" sz="1800" dirty="0" err="1" smtClean="0"/>
              <a:t>gambaran</a:t>
            </a:r>
            <a:r>
              <a:rPr lang="en-US" sz="1800" dirty="0" smtClean="0"/>
              <a:t> </a:t>
            </a:r>
            <a:r>
              <a:rPr lang="en-US" sz="1800" dirty="0" err="1" smtClean="0"/>
              <a:t>teknologi</a:t>
            </a:r>
            <a:r>
              <a:rPr lang="en-US" sz="1800" dirty="0" smtClean="0"/>
              <a:t> </a:t>
            </a:r>
            <a:r>
              <a:rPr lang="en-US" sz="1800" dirty="0" err="1" smtClean="0"/>
              <a:t>informasi</a:t>
            </a:r>
            <a:r>
              <a:rPr lang="en-US" sz="1800" dirty="0" smtClean="0"/>
              <a:t>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 smtClean="0"/>
              <a:t>praktikum</a:t>
            </a:r>
            <a:r>
              <a:rPr lang="en-US" sz="1800" dirty="0" smtClean="0"/>
              <a:t>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mencoba</a:t>
            </a:r>
            <a:r>
              <a:rPr lang="en-US" sz="1800" dirty="0" smtClean="0"/>
              <a:t> </a:t>
            </a:r>
            <a:r>
              <a:rPr lang="en-US" sz="1800" dirty="0" err="1" smtClean="0"/>
              <a:t>langsung</a:t>
            </a:r>
            <a:r>
              <a:rPr lang="en-US" sz="1800" dirty="0" smtClean="0"/>
              <a:t> </a:t>
            </a:r>
            <a:r>
              <a:rPr lang="en-US" sz="1800" dirty="0" err="1" smtClean="0"/>
              <a:t>terlibat</a:t>
            </a:r>
            <a:r>
              <a:rPr lang="en-US" sz="1800" dirty="0" smtClean="0"/>
              <a:t> </a:t>
            </a:r>
            <a:r>
              <a:rPr lang="en-US" sz="1800" dirty="0" err="1" smtClean="0"/>
              <a:t>dalam</a:t>
            </a:r>
            <a:r>
              <a:rPr lang="en-US" sz="1800" dirty="0" smtClean="0"/>
              <a:t> </a:t>
            </a:r>
            <a:r>
              <a:rPr lang="en-US" sz="1800" dirty="0" err="1" smtClean="0"/>
              <a:t>teknologi</a:t>
            </a:r>
            <a:r>
              <a:rPr lang="en-US" sz="1800" dirty="0" smtClean="0"/>
              <a:t> </a:t>
            </a:r>
            <a:r>
              <a:rPr lang="en-US" sz="1800" dirty="0" err="1" smtClean="0"/>
              <a:t>informasi</a:t>
            </a:r>
            <a:r>
              <a:rPr lang="en-US" sz="1800" dirty="0" smtClean="0"/>
              <a:t>.</a:t>
            </a:r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457200" y="1635646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err="1" smtClean="0"/>
              <a:t>Capaian</a:t>
            </a:r>
            <a:r>
              <a:rPr lang="en-US" b="1" dirty="0" smtClean="0"/>
              <a:t> </a:t>
            </a:r>
            <a:r>
              <a:rPr lang="en-US" b="1" dirty="0" err="1" smtClean="0"/>
              <a:t>Wawasan</a:t>
            </a:r>
            <a:endParaRPr b="1" dirty="0"/>
          </a:p>
          <a:p>
            <a:pPr marL="0" lvl="0" indent="0">
              <a:buNone/>
            </a:pP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r>
              <a:rPr lang="en-US" dirty="0"/>
              <a:t> </a:t>
            </a:r>
            <a:r>
              <a:rPr lang="en-US" dirty="0" smtClean="0"/>
              <a:t>PTI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luas</a:t>
            </a:r>
            <a:r>
              <a:rPr lang="en-US" dirty="0" smtClean="0"/>
              <a:t> </a:t>
            </a:r>
            <a:r>
              <a:rPr lang="en-US" dirty="0" err="1" smtClean="0"/>
              <a:t>gambaran</a:t>
            </a:r>
            <a:r>
              <a:rPr lang="en-US" dirty="0" smtClean="0"/>
              <a:t> </a:t>
            </a:r>
            <a:r>
              <a:rPr lang="en-US" dirty="0" err="1" smtClean="0"/>
              <a:t>Teknologi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perkembangannya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457200" y="555526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Sasaran Belajar</a:t>
            </a:r>
            <a:endParaRPr dirty="0"/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2"/>
          </p:nvPr>
        </p:nvSpPr>
        <p:spPr>
          <a:xfrm>
            <a:off x="3331628" y="1635646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err="1" smtClean="0"/>
              <a:t>Capaian</a:t>
            </a:r>
            <a:r>
              <a:rPr lang="en-US" b="1" dirty="0" smtClean="0"/>
              <a:t> </a:t>
            </a:r>
            <a:r>
              <a:rPr lang="en-US" b="1" dirty="0" err="1" smtClean="0"/>
              <a:t>Kemampuan</a:t>
            </a:r>
            <a:endParaRPr b="1" dirty="0"/>
          </a:p>
          <a:p>
            <a:pPr marL="0" lvl="0" indent="0">
              <a:buNone/>
            </a:pPr>
            <a:r>
              <a:rPr lang="en-US" dirty="0" err="1"/>
              <a:t>M</a:t>
            </a:r>
            <a:r>
              <a:rPr lang="en-US" dirty="0" err="1" smtClean="0"/>
              <a:t>ahasiswa</a:t>
            </a:r>
            <a:r>
              <a:rPr lang="en-US" dirty="0" smtClean="0"/>
              <a:t> </a:t>
            </a:r>
            <a:r>
              <a:rPr lang="en-US" dirty="0" err="1" smtClean="0"/>
              <a:t>mampu</a:t>
            </a:r>
            <a:r>
              <a:rPr lang="en-US" dirty="0" smtClean="0"/>
              <a:t> </a:t>
            </a:r>
            <a:r>
              <a:rPr lang="en-US" dirty="0" err="1" smtClean="0"/>
              <a:t>mempraktekan</a:t>
            </a:r>
            <a:r>
              <a:rPr lang="en-US" dirty="0" smtClean="0"/>
              <a:t> </a:t>
            </a:r>
            <a:r>
              <a:rPr lang="en-US" dirty="0" err="1" smtClean="0"/>
              <a:t>dasar-dasar</a:t>
            </a:r>
            <a:r>
              <a:rPr lang="en-US" dirty="0" smtClean="0"/>
              <a:t> </a:t>
            </a:r>
            <a:r>
              <a:rPr lang="en-US" dirty="0" err="1" smtClean="0"/>
              <a:t>Teknologi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gambaran</a:t>
            </a:r>
            <a:r>
              <a:rPr lang="en-US" dirty="0" smtClean="0"/>
              <a:t> </a:t>
            </a:r>
            <a:r>
              <a:rPr lang="en-US" dirty="0" err="1" smtClean="0"/>
              <a:t>bagaimana</a:t>
            </a:r>
            <a:r>
              <a:rPr lang="en-US" dirty="0" smtClean="0"/>
              <a:t> </a:t>
            </a:r>
            <a:r>
              <a:rPr lang="en-US" dirty="0" err="1" smtClean="0"/>
              <a:t>Teknologi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</a:t>
            </a:r>
            <a:r>
              <a:rPr lang="en-US" dirty="0" err="1" smtClean="0"/>
              <a:t>bekerja</a:t>
            </a:r>
            <a:r>
              <a:rPr lang="en-US" dirty="0" smtClean="0"/>
              <a:t>. </a:t>
            </a:r>
            <a:endParaRPr dirty="0"/>
          </a:p>
        </p:txBody>
      </p:sp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 idx="4294967295"/>
          </p:nvPr>
        </p:nvSpPr>
        <p:spPr>
          <a:xfrm>
            <a:off x="685800" y="1888150"/>
            <a:ext cx="49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Let’s begin to enjoy with our lesson</a:t>
            </a:r>
            <a:endParaRPr sz="4000" dirty="0"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4294967295"/>
          </p:nvPr>
        </p:nvSpPr>
        <p:spPr>
          <a:xfrm>
            <a:off x="685800" y="3731166"/>
            <a:ext cx="49767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Introduction to Information Technology</a:t>
            </a:r>
            <a:endParaRPr dirty="0"/>
          </a:p>
        </p:txBody>
      </p:sp>
      <p:sp>
        <p:nvSpPr>
          <p:cNvPr id="107" name="Google Shape;107;p20"/>
          <p:cNvSpPr/>
          <p:nvPr/>
        </p:nvSpPr>
        <p:spPr>
          <a:xfrm>
            <a:off x="7282278" y="3011993"/>
            <a:ext cx="339869" cy="32451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20"/>
          <p:cNvGrpSpPr/>
          <p:nvPr/>
        </p:nvGrpSpPr>
        <p:grpSpPr>
          <a:xfrm>
            <a:off x="6860474" y="1189660"/>
            <a:ext cx="1456028" cy="1456403"/>
            <a:chOff x="6654650" y="3665275"/>
            <a:chExt cx="409100" cy="409125"/>
          </a:xfrm>
        </p:grpSpPr>
        <p:sp>
          <p:nvSpPr>
            <p:cNvPr id="109" name="Google Shape;109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20"/>
          <p:cNvGrpSpPr/>
          <p:nvPr/>
        </p:nvGrpSpPr>
        <p:grpSpPr>
          <a:xfrm rot="1056949">
            <a:off x="5457333" y="2334562"/>
            <a:ext cx="961941" cy="962053"/>
            <a:chOff x="570875" y="4322250"/>
            <a:chExt cx="443300" cy="443325"/>
          </a:xfrm>
        </p:grpSpPr>
        <p:sp>
          <p:nvSpPr>
            <p:cNvPr id="112" name="Google Shape;112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20"/>
          <p:cNvSpPr/>
          <p:nvPr/>
        </p:nvSpPr>
        <p:spPr>
          <a:xfrm rot="2466722">
            <a:off x="5565166" y="1471935"/>
            <a:ext cx="472204" cy="45087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 rot="-1609319">
            <a:off x="6255742" y="1755624"/>
            <a:ext cx="339819" cy="32447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 rot="2926198">
            <a:off x="8316146" y="2012664"/>
            <a:ext cx="254474" cy="24298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 rot="-1609137">
            <a:off x="7257139" y="384869"/>
            <a:ext cx="229255" cy="21890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827584" y="835886"/>
            <a:ext cx="5760640" cy="58373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sz="3600" dirty="0" smtClean="0"/>
              <a:t>Profession in </a:t>
            </a:r>
            <a:br>
              <a:rPr lang="en-US" sz="3600" dirty="0" smtClean="0"/>
            </a:br>
            <a:r>
              <a:rPr lang="en-US" sz="3600" dirty="0" smtClean="0"/>
              <a:t>Information Technology</a:t>
            </a:r>
            <a:endParaRPr sz="3600"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827584" y="1491630"/>
            <a:ext cx="4678288" cy="33843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Chief Information Officer (CIO)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System Analyst (</a:t>
            </a:r>
            <a:r>
              <a:rPr lang="en-US" dirty="0" err="1">
                <a:solidFill>
                  <a:schemeClr val="bg2"/>
                </a:solidFill>
              </a:rPr>
              <a:t>Analis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Sistem</a:t>
            </a:r>
            <a:r>
              <a:rPr lang="en-US" dirty="0" smtClean="0">
                <a:solidFill>
                  <a:schemeClr val="bg2"/>
                </a:solidFill>
              </a:rPr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Animator</a:t>
            </a:r>
            <a:endParaRPr lang="en-US" dirty="0">
              <a:solidFill>
                <a:schemeClr val="bg2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Programmer</a:t>
            </a:r>
            <a:endParaRPr lang="en-US" dirty="0">
              <a:solidFill>
                <a:schemeClr val="bg2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Network Administrator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Network Security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Game Programmer</a:t>
            </a:r>
            <a:endParaRPr lang="en-US" dirty="0">
              <a:solidFill>
                <a:schemeClr val="bg2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Database Administrator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Webmaster (Internet Site </a:t>
            </a:r>
            <a:r>
              <a:rPr lang="en-US" dirty="0" err="1">
                <a:solidFill>
                  <a:schemeClr val="bg2"/>
                </a:solidFill>
              </a:rPr>
              <a:t>Spesialist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Graphic </a:t>
            </a:r>
            <a:r>
              <a:rPr lang="en-US" dirty="0" err="1">
                <a:solidFill>
                  <a:schemeClr val="bg2"/>
                </a:solidFill>
              </a:rPr>
              <a:t>desainer</a:t>
            </a:r>
            <a:r>
              <a:rPr lang="en-US" dirty="0">
                <a:solidFill>
                  <a:schemeClr val="bg2"/>
                </a:solidFill>
              </a:rPr>
              <a:t>, Employer Multimedia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Computer Operator (Operator </a:t>
            </a:r>
            <a:r>
              <a:rPr lang="en-US" dirty="0" err="1">
                <a:solidFill>
                  <a:schemeClr val="bg2"/>
                </a:solidFill>
              </a:rPr>
              <a:t>Komputer</a:t>
            </a:r>
            <a:r>
              <a:rPr lang="en-US" dirty="0">
                <a:solidFill>
                  <a:schemeClr val="bg2"/>
                </a:solidFill>
              </a:rPr>
              <a:t>)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556</Words>
  <Application>Microsoft Office PowerPoint</Application>
  <PresentationFormat>On-screen Show (16:9)</PresentationFormat>
  <Paragraphs>139</Paragraphs>
  <Slides>24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Muli</vt:lpstr>
      <vt:lpstr>Muli Light</vt:lpstr>
      <vt:lpstr>Poppins</vt:lpstr>
      <vt:lpstr>Poppins Light</vt:lpstr>
      <vt:lpstr>Gower template</vt:lpstr>
      <vt:lpstr>Pengenalan Teknologi Informasi (PTI)</vt:lpstr>
      <vt:lpstr>Hello!</vt:lpstr>
      <vt:lpstr>Personal Data</vt:lpstr>
      <vt:lpstr>PowerPoint Presentation</vt:lpstr>
      <vt:lpstr>PowerPoint Presentation</vt:lpstr>
      <vt:lpstr>Materi Pengenalan Teknologi Informasi</vt:lpstr>
      <vt:lpstr>Sasaran Belajar</vt:lpstr>
      <vt:lpstr>Let’s begin to enjoy with our lesson</vt:lpstr>
      <vt:lpstr> Profession in  Information Technology</vt:lpstr>
      <vt:lpstr>Did you know?</vt:lpstr>
      <vt:lpstr>TEKNOLOGI alat yang digunakan untuk meringankan pekerjaan manusia</vt:lpstr>
      <vt:lpstr>PowerPoint Presentation</vt:lpstr>
      <vt:lpstr>Proses mendapatkan Informasi</vt:lpstr>
      <vt:lpstr>DATA</vt:lpstr>
      <vt:lpstr>Contoh mengolah Data menjadi Informasi</vt:lpstr>
      <vt:lpstr>Cara mengolah Data menjadi Informasi</vt:lpstr>
      <vt:lpstr>Definisi  Teknologi Informasi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Information Technology</dc:title>
  <dc:creator>Muzakki Ahmad</dc:creator>
  <cp:lastModifiedBy>SAE</cp:lastModifiedBy>
  <cp:revision>29</cp:revision>
  <dcterms:modified xsi:type="dcterms:W3CDTF">2022-09-25T19:40:18Z</dcterms:modified>
</cp:coreProperties>
</file>